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36"/>
  </p:notesMasterIdLst>
  <p:sldIdLst>
    <p:sldId id="256" r:id="rId2"/>
    <p:sldId id="279" r:id="rId3"/>
    <p:sldId id="283" r:id="rId4"/>
    <p:sldId id="290" r:id="rId5"/>
    <p:sldId id="281" r:id="rId6"/>
    <p:sldId id="257" r:id="rId7"/>
    <p:sldId id="258" r:id="rId8"/>
    <p:sldId id="260" r:id="rId9"/>
    <p:sldId id="261" r:id="rId10"/>
    <p:sldId id="264" r:id="rId11"/>
    <p:sldId id="263" r:id="rId12"/>
    <p:sldId id="265" r:id="rId13"/>
    <p:sldId id="259" r:id="rId14"/>
    <p:sldId id="262" r:id="rId15"/>
    <p:sldId id="266" r:id="rId16"/>
    <p:sldId id="268" r:id="rId17"/>
    <p:sldId id="267" r:id="rId18"/>
    <p:sldId id="269" r:id="rId19"/>
    <p:sldId id="270" r:id="rId20"/>
    <p:sldId id="271" r:id="rId21"/>
    <p:sldId id="272" r:id="rId22"/>
    <p:sldId id="273" r:id="rId23"/>
    <p:sldId id="274" r:id="rId24"/>
    <p:sldId id="285" r:id="rId25"/>
    <p:sldId id="286" r:id="rId26"/>
    <p:sldId id="287" r:id="rId27"/>
    <p:sldId id="292" r:id="rId28"/>
    <p:sldId id="288" r:id="rId29"/>
    <p:sldId id="284" r:id="rId30"/>
    <p:sldId id="291" r:id="rId31"/>
    <p:sldId id="275" r:id="rId32"/>
    <p:sldId id="282" r:id="rId33"/>
    <p:sldId id="289" r:id="rId34"/>
    <p:sldId id="29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94660"/>
  </p:normalViewPr>
  <p:slideViewPr>
    <p:cSldViewPr snapToGrid="0">
      <p:cViewPr varScale="1">
        <p:scale>
          <a:sx n="105" d="100"/>
          <a:sy n="105" d="100"/>
        </p:scale>
        <p:origin x="3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a:p>
        </p:txBody>
      </p:sp>
    </p:spTree>
    <p:extLst>
      <p:ext uri="{BB962C8B-B14F-4D97-AF65-F5344CB8AC3E}">
        <p14:creationId xmlns:p14="http://schemas.microsoft.com/office/powerpoint/2010/main" val="152049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5</a:t>
            </a:fld>
            <a:endParaRPr lang="en-US"/>
          </a:p>
        </p:txBody>
      </p:sp>
    </p:spTree>
    <p:extLst>
      <p:ext uri="{BB962C8B-B14F-4D97-AF65-F5344CB8AC3E}">
        <p14:creationId xmlns:p14="http://schemas.microsoft.com/office/powerpoint/2010/main" val="1586965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4/7/2023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4/7/2023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4/7/2023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4/7/2023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154973" y="152406"/>
            <a:ext cx="11909865" cy="475424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219766" y="490665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163539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211140" y="469277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15737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219766" y="490665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357788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307777"/>
          </a:xfrm>
          <a:prstGeom prst="rect">
            <a:avLst/>
          </a:prstGeom>
          <a:noFill/>
        </p:spPr>
        <p:txBody>
          <a:bodyPr wrap="square" rtlCol="0">
            <a:spAutoFit/>
          </a:bodyPr>
          <a:lstStyle/>
          <a:p>
            <a:r>
              <a:rPr lang="en-US" sz="1400" b="1" dirty="0"/>
              <a:t>Analysis</a:t>
            </a:r>
            <a:r>
              <a:rPr lang="en-US" sz="1400" dirty="0"/>
              <a:t>:  COVID Analysis </a:t>
            </a:r>
          </a:p>
        </p:txBody>
      </p:sp>
    </p:spTree>
    <p:extLst>
      <p:ext uri="{BB962C8B-B14F-4D97-AF65-F5344CB8AC3E}">
        <p14:creationId xmlns:p14="http://schemas.microsoft.com/office/powerpoint/2010/main" val="324586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791D9-1953-C1E3-D62A-7096A45EAF40}"/>
              </a:ext>
            </a:extLst>
          </p:cNvPr>
          <p:cNvPicPr>
            <a:picLocks noChangeAspect="1"/>
          </p:cNvPicPr>
          <p:nvPr/>
        </p:nvPicPr>
        <p:blipFill>
          <a:blip r:embed="rId2"/>
          <a:stretch>
            <a:fillRect/>
          </a:stretch>
        </p:blipFill>
        <p:spPr>
          <a:xfrm>
            <a:off x="192613" y="113942"/>
            <a:ext cx="11797636" cy="4535696"/>
          </a:xfrm>
          <a:prstGeom prst="rect">
            <a:avLst/>
          </a:prstGeom>
        </p:spPr>
      </p:pic>
      <p:sp>
        <p:nvSpPr>
          <p:cNvPr id="2" name="TextBox 1">
            <a:extLst>
              <a:ext uri="{FF2B5EF4-FFF2-40B4-BE49-F238E27FC236}">
                <a16:creationId xmlns:a16="http://schemas.microsoft.com/office/drawing/2014/main" id="{21E70526-BA8A-B26A-4AF9-8116760FE0EC}"/>
              </a:ext>
            </a:extLst>
          </p:cNvPr>
          <p:cNvSpPr txBox="1"/>
          <p:nvPr/>
        </p:nvSpPr>
        <p:spPr>
          <a:xfrm>
            <a:off x="192613" y="4649638"/>
            <a:ext cx="11032872" cy="307777"/>
          </a:xfrm>
          <a:prstGeom prst="rect">
            <a:avLst/>
          </a:prstGeom>
          <a:noFill/>
        </p:spPr>
        <p:txBody>
          <a:bodyPr wrap="square" rtlCol="0">
            <a:spAutoFit/>
          </a:bodyPr>
          <a:lstStyle/>
          <a:p>
            <a:r>
              <a:rPr lang="en-US" sz="1400" b="1" dirty="0"/>
              <a:t>Analysis</a:t>
            </a:r>
            <a:r>
              <a:rPr lang="en-US" sz="1400" dirty="0"/>
              <a:t>:</a:t>
            </a:r>
          </a:p>
        </p:txBody>
      </p:sp>
    </p:spTree>
    <p:extLst>
      <p:ext uri="{BB962C8B-B14F-4D97-AF65-F5344CB8AC3E}">
        <p14:creationId xmlns:p14="http://schemas.microsoft.com/office/powerpoint/2010/main" val="31893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Tree>
    <p:extLst>
      <p:ext uri="{BB962C8B-B14F-4D97-AF65-F5344CB8AC3E}">
        <p14:creationId xmlns:p14="http://schemas.microsoft.com/office/powerpoint/2010/main" val="23214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D760-1D96-BFB3-3D4A-3B0CB5743E82}"/>
              </a:ext>
            </a:extLst>
          </p:cNvPr>
          <p:cNvPicPr>
            <a:picLocks noChangeAspect="1"/>
          </p:cNvPicPr>
          <p:nvPr/>
        </p:nvPicPr>
        <p:blipFill rotWithShape="1">
          <a:blip r:embed="rId2"/>
          <a:srcRect t="3945" b="-5726"/>
          <a:stretch/>
        </p:blipFill>
        <p:spPr>
          <a:xfrm>
            <a:off x="1476240" y="106326"/>
            <a:ext cx="9443397" cy="6397852"/>
          </a:xfrm>
          <a:prstGeom prst="rect">
            <a:avLst/>
          </a:prstGeom>
        </p:spPr>
      </p:pic>
      <p:graphicFrame>
        <p:nvGraphicFramePr>
          <p:cNvPr id="2" name="Object 1">
            <a:extLst>
              <a:ext uri="{FF2B5EF4-FFF2-40B4-BE49-F238E27FC236}">
                <a16:creationId xmlns:a16="http://schemas.microsoft.com/office/drawing/2014/main" id="{C0A0FAFD-2057-3043-B022-53E7BA81CAE8}"/>
              </a:ext>
            </a:extLst>
          </p:cNvPr>
          <p:cNvGraphicFramePr>
            <a:graphicFrameLocks noChangeAspect="1"/>
          </p:cNvGraphicFramePr>
          <p:nvPr>
            <p:extLst>
              <p:ext uri="{D42A27DB-BD31-4B8C-83A1-F6EECF244321}">
                <p14:modId xmlns:p14="http://schemas.microsoft.com/office/powerpoint/2010/main" val="300498614"/>
              </p:ext>
            </p:extLst>
          </p:nvPr>
        </p:nvGraphicFramePr>
        <p:xfrm>
          <a:off x="9071751" y="353822"/>
          <a:ext cx="1468437" cy="438150"/>
        </p:xfrm>
        <a:graphic>
          <a:graphicData uri="http://schemas.openxmlformats.org/presentationml/2006/ole">
            <mc:AlternateContent xmlns:mc="http://schemas.openxmlformats.org/markup-compatibility/2006">
              <mc:Choice xmlns:v="urn:schemas-microsoft-com:vml" Requires="v">
                <p:oleObj name="Packager Shell Object" showAsIcon="1" r:id="rId3" imgW="1468440" imgH="438480" progId="Package">
                  <p:embed/>
                </p:oleObj>
              </mc:Choice>
              <mc:Fallback>
                <p:oleObj name="Packager Shell Object" showAsIcon="1" r:id="rId3" imgW="1468440" imgH="438480" progId="Package">
                  <p:embed/>
                  <p:pic>
                    <p:nvPicPr>
                      <p:cNvPr id="2" name="Object 1">
                        <a:extLst>
                          <a:ext uri="{FF2B5EF4-FFF2-40B4-BE49-F238E27FC236}">
                            <a16:creationId xmlns:a16="http://schemas.microsoft.com/office/drawing/2014/main" id="{C0A0FAFD-2057-3043-B022-53E7BA81CAE8}"/>
                          </a:ext>
                        </a:extLst>
                      </p:cNvPr>
                      <p:cNvPicPr/>
                      <p:nvPr/>
                    </p:nvPicPr>
                    <p:blipFill>
                      <a:blip r:embed="rId4"/>
                      <a:stretch>
                        <a:fillRect/>
                      </a:stretch>
                    </p:blipFill>
                    <p:spPr>
                      <a:xfrm>
                        <a:off x="9071751" y="353822"/>
                        <a:ext cx="1468437" cy="438150"/>
                      </a:xfrm>
                      <a:prstGeom prst="rect">
                        <a:avLst/>
                      </a:prstGeom>
                    </p:spPr>
                  </p:pic>
                </p:oleObj>
              </mc:Fallback>
            </mc:AlternateContent>
          </a:graphicData>
        </a:graphic>
      </p:graphicFrame>
    </p:spTree>
    <p:extLst>
      <p:ext uri="{BB962C8B-B14F-4D97-AF65-F5344CB8AC3E}">
        <p14:creationId xmlns:p14="http://schemas.microsoft.com/office/powerpoint/2010/main" val="132508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494086" y="1651386"/>
            <a:ext cx="2038802" cy="369332"/>
          </a:xfrm>
          <a:prstGeom prst="rect">
            <a:avLst/>
          </a:prstGeom>
          <a:noFill/>
        </p:spPr>
        <p:txBody>
          <a:bodyPr wrap="square" rtlCol="0">
            <a:spAutoFit/>
          </a:bodyPr>
          <a:lstStyle/>
          <a:p>
            <a:r>
              <a:rPr lang="en-US" sz="1400" b="1" dirty="0"/>
              <a:t>Analysis</a:t>
            </a:r>
            <a:r>
              <a:rPr lang="en-US" dirty="0"/>
              <a:t>:</a:t>
            </a:r>
          </a:p>
        </p:txBody>
      </p:sp>
      <p:pic>
        <p:nvPicPr>
          <p:cNvPr id="4" name="Picture 3">
            <a:extLst>
              <a:ext uri="{FF2B5EF4-FFF2-40B4-BE49-F238E27FC236}">
                <a16:creationId xmlns:a16="http://schemas.microsoft.com/office/drawing/2014/main" id="{509C8446-DB38-A297-C8E2-47498AF49638}"/>
              </a:ext>
            </a:extLst>
          </p:cNvPr>
          <p:cNvPicPr>
            <a:picLocks noChangeAspect="1"/>
          </p:cNvPicPr>
          <p:nvPr/>
        </p:nvPicPr>
        <p:blipFill>
          <a:blip r:embed="rId2"/>
          <a:stretch>
            <a:fillRect/>
          </a:stretch>
        </p:blipFill>
        <p:spPr>
          <a:xfrm>
            <a:off x="5031382" y="1507490"/>
            <a:ext cx="6666532" cy="4852670"/>
          </a:xfrm>
          <a:prstGeom prst="rect">
            <a:avLst/>
          </a:prstGeom>
        </p:spPr>
      </p:pic>
    </p:spTree>
    <p:extLst>
      <p:ext uri="{BB962C8B-B14F-4D97-AF65-F5344CB8AC3E}">
        <p14:creationId xmlns:p14="http://schemas.microsoft.com/office/powerpoint/2010/main" val="107481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763841" y="481657"/>
            <a:ext cx="5166246" cy="3572173"/>
          </a:xfrm>
          <a:prstGeom prst="rect">
            <a:avLst/>
          </a:prstGeom>
        </p:spPr>
      </p:pic>
      <p:pic>
        <p:nvPicPr>
          <p:cNvPr id="8" name="Picture 7">
            <a:extLst>
              <a:ext uri="{FF2B5EF4-FFF2-40B4-BE49-F238E27FC236}">
                <a16:creationId xmlns:a16="http://schemas.microsoft.com/office/drawing/2014/main" id="{2B8F8F04-330C-6A03-636C-2FCEF4E2A589}"/>
              </a:ext>
            </a:extLst>
          </p:cNvPr>
          <p:cNvPicPr>
            <a:picLocks noChangeAspect="1"/>
          </p:cNvPicPr>
          <p:nvPr/>
        </p:nvPicPr>
        <p:blipFill>
          <a:blip r:embed="rId3"/>
          <a:stretch>
            <a:fillRect/>
          </a:stretch>
        </p:blipFill>
        <p:spPr>
          <a:xfrm>
            <a:off x="6349038" y="2550160"/>
            <a:ext cx="5718889" cy="4080192"/>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4959588"/>
            <a:ext cx="5616327" cy="923330"/>
          </a:xfrm>
          <a:prstGeom prst="rect">
            <a:avLst/>
          </a:prstGeom>
          <a:noFill/>
        </p:spPr>
        <p:txBody>
          <a:bodyPr wrap="square" rtlCol="0">
            <a:spAutoFit/>
          </a:bodyPr>
          <a:lstStyle/>
          <a:p>
            <a:r>
              <a:rPr lang="en-US" dirty="0"/>
              <a:t>*** may need to look at the Sum Data for accuracy or its correct and need to look at some of the other data to see if it jives. </a:t>
            </a:r>
          </a:p>
        </p:txBody>
      </p:sp>
    </p:spTree>
    <p:extLst>
      <p:ext uri="{BB962C8B-B14F-4D97-AF65-F5344CB8AC3E}">
        <p14:creationId xmlns:p14="http://schemas.microsoft.com/office/powerpoint/2010/main" val="123695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224E2-3464-F833-94A3-BAABCCB75A75}"/>
              </a:ext>
            </a:extLst>
          </p:cNvPr>
          <p:cNvSpPr txBox="1"/>
          <p:nvPr/>
        </p:nvSpPr>
        <p:spPr>
          <a:xfrm>
            <a:off x="1120000" y="1825625"/>
            <a:ext cx="4545305"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b="1" dirty="0"/>
              <a:t>Analysis</a:t>
            </a:r>
            <a:r>
              <a:rPr lang="en-US" sz="2000" dirty="0"/>
              <a:t>:</a:t>
            </a:r>
          </a:p>
        </p:txBody>
      </p:sp>
      <p:pic>
        <p:nvPicPr>
          <p:cNvPr id="4" name="Picture 3">
            <a:extLst>
              <a:ext uri="{FF2B5EF4-FFF2-40B4-BE49-F238E27FC236}">
                <a16:creationId xmlns:a16="http://schemas.microsoft.com/office/drawing/2014/main" id="{20867A0A-725F-AA49-AFC1-E7430CC393BE}"/>
              </a:ext>
            </a:extLst>
          </p:cNvPr>
          <p:cNvPicPr>
            <a:picLocks noChangeAspect="1"/>
          </p:cNvPicPr>
          <p:nvPr/>
        </p:nvPicPr>
        <p:blipFill>
          <a:blip r:embed="rId2"/>
          <a:stretch>
            <a:fillRect/>
          </a:stretch>
        </p:blipFill>
        <p:spPr>
          <a:xfrm>
            <a:off x="4305584" y="355783"/>
            <a:ext cx="7032976" cy="6168728"/>
          </a:xfrm>
          <a:prstGeom prst="rect">
            <a:avLst/>
          </a:prstGeom>
        </p:spPr>
      </p:pic>
      <p:sp>
        <p:nvSpPr>
          <p:cNvPr id="5" name="TextBox 4">
            <a:extLst>
              <a:ext uri="{FF2B5EF4-FFF2-40B4-BE49-F238E27FC236}">
                <a16:creationId xmlns:a16="http://schemas.microsoft.com/office/drawing/2014/main" id="{4EE34F69-3FF2-B34B-9B5F-FE5BADC5EFB6}"/>
              </a:ext>
            </a:extLst>
          </p:cNvPr>
          <p:cNvSpPr txBox="1"/>
          <p:nvPr/>
        </p:nvSpPr>
        <p:spPr>
          <a:xfrm>
            <a:off x="0" y="2316480"/>
            <a:ext cx="4074160" cy="923330"/>
          </a:xfrm>
          <a:prstGeom prst="rect">
            <a:avLst/>
          </a:prstGeom>
          <a:noFill/>
        </p:spPr>
        <p:txBody>
          <a:bodyPr wrap="square" rtlCol="0">
            <a:spAutoFit/>
          </a:bodyPr>
          <a:lstStyle/>
          <a:p>
            <a:r>
              <a:rPr lang="en-US" dirty="0"/>
              <a:t>** may want to increase the font size on these to match up the </a:t>
            </a:r>
            <a:r>
              <a:rPr lang="en-US" dirty="0" err="1"/>
              <a:t>the</a:t>
            </a:r>
            <a:r>
              <a:rPr lang="en-US" dirty="0"/>
              <a:t> other plots. </a:t>
            </a:r>
          </a:p>
        </p:txBody>
      </p:sp>
    </p:spTree>
    <p:extLst>
      <p:ext uri="{BB962C8B-B14F-4D97-AF65-F5344CB8AC3E}">
        <p14:creationId xmlns:p14="http://schemas.microsoft.com/office/powerpoint/2010/main" val="213214785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51529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313101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238AC-1405-6059-95FC-592CDCF47EEF}"/>
              </a:ext>
            </a:extLst>
          </p:cNvPr>
          <p:cNvPicPr>
            <a:picLocks noChangeAspect="1"/>
          </p:cNvPicPr>
          <p:nvPr/>
        </p:nvPicPr>
        <p:blipFill rotWithShape="1">
          <a:blip r:embed="rId2"/>
          <a:srcRect l="-20803" r="20803"/>
          <a:stretch/>
        </p:blipFill>
        <p:spPr>
          <a:xfrm>
            <a:off x="2098631" y="802532"/>
            <a:ext cx="9227264" cy="5252935"/>
          </a:xfrm>
          <a:prstGeom prst="rect">
            <a:avLst/>
          </a:prstGeom>
        </p:spPr>
      </p:pic>
      <p:sp>
        <p:nvSpPr>
          <p:cNvPr id="2" name="TextBox 1">
            <a:extLst>
              <a:ext uri="{FF2B5EF4-FFF2-40B4-BE49-F238E27FC236}">
                <a16:creationId xmlns:a16="http://schemas.microsoft.com/office/drawing/2014/main" id="{19B232ED-FAA0-7A50-9968-286F04A554A5}"/>
              </a:ext>
            </a:extLst>
          </p:cNvPr>
          <p:cNvSpPr txBox="1"/>
          <p:nvPr/>
        </p:nvSpPr>
        <p:spPr>
          <a:xfrm>
            <a:off x="249730" y="5539562"/>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259427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3397127" y="780622"/>
            <a:ext cx="7525891" cy="529675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30" y="5408258"/>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401637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164670" y="5300617"/>
            <a:ext cx="11529490" cy="369332"/>
          </a:xfrm>
          <a:prstGeom prst="rect">
            <a:avLst/>
          </a:prstGeom>
          <a:noFill/>
        </p:spPr>
        <p:txBody>
          <a:bodyPr wrap="square" rtlCol="0">
            <a:spAutoFit/>
          </a:bodyPr>
          <a:lstStyle/>
          <a:p>
            <a:r>
              <a:rPr lang="en-US" dirty="0"/>
              <a:t>***** Did we end up redoing this one?? </a:t>
            </a:r>
          </a:p>
        </p:txBody>
      </p:sp>
      <p:pic>
        <p:nvPicPr>
          <p:cNvPr id="6" name="Picture 5" descr="Chart, scatter chart&#10;&#10;Description automatically generated">
            <a:extLst>
              <a:ext uri="{FF2B5EF4-FFF2-40B4-BE49-F238E27FC236}">
                <a16:creationId xmlns:a16="http://schemas.microsoft.com/office/drawing/2014/main" id="{725163FB-0AED-6355-F40A-CB61C707D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937" y="226287"/>
            <a:ext cx="8750853" cy="4889664"/>
          </a:xfrm>
          <a:prstGeom prst="rect">
            <a:avLst/>
          </a:prstGeom>
        </p:spPr>
      </p:pic>
    </p:spTree>
    <p:extLst>
      <p:ext uri="{BB962C8B-B14F-4D97-AF65-F5344CB8AC3E}">
        <p14:creationId xmlns:p14="http://schemas.microsoft.com/office/powerpoint/2010/main" val="172762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Will need to get some better shots to add.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01" y="253784"/>
            <a:ext cx="9883997" cy="4968671"/>
          </a:xfrm>
          <a:prstGeom prst="rect">
            <a:avLst/>
          </a:prstGeom>
        </p:spPr>
      </p:pic>
    </p:spTree>
    <p:extLst>
      <p:ext uri="{BB962C8B-B14F-4D97-AF65-F5344CB8AC3E}">
        <p14:creationId xmlns:p14="http://schemas.microsoft.com/office/powerpoint/2010/main" val="826979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Thought this one got redone and we will get the new one.  </a:t>
            </a:r>
          </a:p>
        </p:txBody>
      </p:sp>
      <p:pic>
        <p:nvPicPr>
          <p:cNvPr id="5" name="Picture 4" descr="Map&#10;&#10;Description automatically generated">
            <a:extLst>
              <a:ext uri="{FF2B5EF4-FFF2-40B4-BE49-F238E27FC236}">
                <a16:creationId xmlns:a16="http://schemas.microsoft.com/office/drawing/2014/main" id="{11D05191-12A2-91A6-8DA1-DD2AE3E32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444" y="101387"/>
            <a:ext cx="9655377" cy="4907705"/>
          </a:xfrm>
          <a:prstGeom prst="rect">
            <a:avLst/>
          </a:prstGeom>
        </p:spPr>
      </p:pic>
    </p:spTree>
    <p:extLst>
      <p:ext uri="{BB962C8B-B14F-4D97-AF65-F5344CB8AC3E}">
        <p14:creationId xmlns:p14="http://schemas.microsoft.com/office/powerpoint/2010/main" val="4120880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Thought this one got redone and we will get the new one.  </a:t>
            </a:r>
          </a:p>
        </p:txBody>
      </p:sp>
      <p:pic>
        <p:nvPicPr>
          <p:cNvPr id="6" name="Picture 5" descr="Map&#10;&#10;Description automatically generated">
            <a:extLst>
              <a:ext uri="{FF2B5EF4-FFF2-40B4-BE49-F238E27FC236}">
                <a16:creationId xmlns:a16="http://schemas.microsoft.com/office/drawing/2014/main" id="{36D7E3AE-0CC9-4D97-AEF8-2EDB72987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444" y="331946"/>
            <a:ext cx="8809483" cy="4968671"/>
          </a:xfrm>
          <a:prstGeom prst="rect">
            <a:avLst/>
          </a:prstGeom>
        </p:spPr>
      </p:pic>
    </p:spTree>
    <p:extLst>
      <p:ext uri="{BB962C8B-B14F-4D97-AF65-F5344CB8AC3E}">
        <p14:creationId xmlns:p14="http://schemas.microsoft.com/office/powerpoint/2010/main" val="416070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Thought this one got redone and we will get the new one.  </a:t>
            </a:r>
          </a:p>
        </p:txBody>
      </p:sp>
      <p:pic>
        <p:nvPicPr>
          <p:cNvPr id="5" name="Picture 4" descr="Map&#10;&#10;Description automatically generated">
            <a:extLst>
              <a:ext uri="{FF2B5EF4-FFF2-40B4-BE49-F238E27FC236}">
                <a16:creationId xmlns:a16="http://schemas.microsoft.com/office/drawing/2014/main" id="{1A38F7CB-572D-A080-B651-C2DF87FB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70" y="944664"/>
            <a:ext cx="9685859" cy="4968671"/>
          </a:xfrm>
          <a:prstGeom prst="rect">
            <a:avLst/>
          </a:prstGeom>
        </p:spPr>
      </p:pic>
    </p:spTree>
    <p:extLst>
      <p:ext uri="{BB962C8B-B14F-4D97-AF65-F5344CB8AC3E}">
        <p14:creationId xmlns:p14="http://schemas.microsoft.com/office/powerpoint/2010/main" val="1450429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Thought this one got redone and we will get the new one.  </a:t>
            </a:r>
          </a:p>
        </p:txBody>
      </p:sp>
      <p:pic>
        <p:nvPicPr>
          <p:cNvPr id="5" name="Picture 4" descr="Chart, scatter chart&#10;&#10;Description automatically generated">
            <a:extLst>
              <a:ext uri="{FF2B5EF4-FFF2-40B4-BE49-F238E27FC236}">
                <a16:creationId xmlns:a16="http://schemas.microsoft.com/office/drawing/2014/main" id="{6F34FF29-CFF1-44A4-B4F3-0F530871A3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596" y="1176070"/>
            <a:ext cx="5166808" cy="3939881"/>
          </a:xfrm>
          <a:prstGeom prst="rect">
            <a:avLst/>
          </a:prstGeom>
        </p:spPr>
      </p:pic>
    </p:spTree>
    <p:extLst>
      <p:ext uri="{BB962C8B-B14F-4D97-AF65-F5344CB8AC3E}">
        <p14:creationId xmlns:p14="http://schemas.microsoft.com/office/powerpoint/2010/main" val="390535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5" name="Picture 4" descr="Chart, scatter chart">
            <a:extLst>
              <a:ext uri="{FF2B5EF4-FFF2-40B4-BE49-F238E27FC236}">
                <a16:creationId xmlns:a16="http://schemas.microsoft.com/office/drawing/2014/main" id="{BDC81708-D19D-C47F-AD7C-0D9568252D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631" y="542140"/>
            <a:ext cx="5754569" cy="5773719"/>
          </a:xfrm>
          <a:prstGeom prst="rect">
            <a:avLst/>
          </a:prstGeom>
        </p:spPr>
      </p:pic>
      <p:sp>
        <p:nvSpPr>
          <p:cNvPr id="6" name="TextBox 5">
            <a:extLst>
              <a:ext uri="{FF2B5EF4-FFF2-40B4-BE49-F238E27FC236}">
                <a16:creationId xmlns:a16="http://schemas.microsoft.com/office/drawing/2014/main" id="{AB2F570A-98A0-6D17-1729-A90A51EA7DAB}"/>
              </a:ext>
            </a:extLst>
          </p:cNvPr>
          <p:cNvSpPr txBox="1"/>
          <p:nvPr/>
        </p:nvSpPr>
        <p:spPr>
          <a:xfrm>
            <a:off x="164670" y="5300617"/>
            <a:ext cx="4224450" cy="923330"/>
          </a:xfrm>
          <a:prstGeom prst="rect">
            <a:avLst/>
          </a:prstGeom>
          <a:noFill/>
        </p:spPr>
        <p:txBody>
          <a:bodyPr wrap="square" rtlCol="0">
            <a:spAutoFit/>
          </a:bodyPr>
          <a:lstStyle/>
          <a:p>
            <a:r>
              <a:rPr lang="en-US" dirty="0"/>
              <a:t>*** is there a way to shorten the name in any way to make this look better. </a:t>
            </a:r>
          </a:p>
        </p:txBody>
      </p:sp>
    </p:spTree>
    <p:extLst>
      <p:ext uri="{BB962C8B-B14F-4D97-AF65-F5344CB8AC3E}">
        <p14:creationId xmlns:p14="http://schemas.microsoft.com/office/powerpoint/2010/main" val="249919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marL="171450" indent="-171450">
              <a:lnSpc>
                <a:spcPct val="200000"/>
              </a:lnSpc>
              <a:buFont typeface="Wingdings" panose="05000000000000000000" pitchFamily="2" charset="2"/>
              <a:buChar char="q"/>
            </a:pPr>
            <a:r>
              <a:rPr lang="en-US" sz="1200" dirty="0">
                <a:latin typeface="+mj-lt"/>
              </a:rPr>
              <a:t> Which 5 states had the lowest &amp; highest average tuition fees in a public out-of-state institution year 2021 </a:t>
            </a:r>
          </a:p>
          <a:p>
            <a:pPr marL="171450" indent="-171450">
              <a:lnSpc>
                <a:spcPct val="200000"/>
              </a:lnSpc>
              <a:buFont typeface="Wingdings" panose="05000000000000000000" pitchFamily="2" charset="2"/>
              <a:buChar char="q"/>
            </a:pPr>
            <a:r>
              <a:rPr lang="en-US" sz="1200" dirty="0">
                <a:latin typeface="+mj-lt"/>
              </a:rPr>
              <a:t>Which 5 states had the lowest &amp; highest average tuition fees  in a public out-of-state type institution year 2019 </a:t>
            </a:r>
          </a:p>
          <a:p>
            <a:pPr marL="171450" indent="-171450">
              <a:buFont typeface="Wingdings" panose="05000000000000000000" pitchFamily="2" charset="2"/>
              <a:buChar char="q"/>
            </a:pPr>
            <a:r>
              <a:rPr lang="en-US" sz="1200" dirty="0">
                <a:latin typeface="+mj-lt"/>
              </a:rPr>
              <a:t>What the average percentage tuition increase in tuition cost in a public out-of-state type institution year 2019 – 2021</a:t>
            </a:r>
          </a:p>
          <a:p>
            <a:pPr marL="171450" indent="-171450">
              <a:buFont typeface="Wingdings" panose="05000000000000000000" pitchFamily="2" charset="2"/>
              <a:buChar char="q"/>
            </a:pPr>
            <a:r>
              <a:rPr lang="en-US" sz="1200" dirty="0">
                <a:latin typeface="+mj-lt"/>
              </a:rPr>
              <a:t>Does tuition increase every year?</a:t>
            </a:r>
          </a:p>
          <a:p>
            <a:pPr marL="171450" indent="-171450">
              <a:buFont typeface="Wingdings" panose="05000000000000000000" pitchFamily="2" charset="2"/>
              <a:buChar char="q"/>
            </a:pPr>
            <a:r>
              <a:rPr lang="en-US" sz="1200" dirty="0">
                <a:latin typeface="+mj-lt"/>
              </a:rPr>
              <a:t>Can one afford to get a 4 year undergraduate degree with a budget of $10000 per year on expenses (tuition &amp; room/board)</a:t>
            </a:r>
          </a:p>
          <a:p>
            <a:pPr marL="171450" indent="-171450">
              <a:buFont typeface="Wingdings" panose="05000000000000000000" pitchFamily="2" charset="2"/>
              <a:buChar char="q"/>
            </a:pPr>
            <a:r>
              <a:rPr lang="en-US" sz="1200" dirty="0">
                <a:latin typeface="+mj-lt"/>
              </a:rPr>
              <a:t>What type of institution would one go to on a tight budget to pursue an undergraduate education?</a:t>
            </a:r>
          </a:p>
          <a:p>
            <a:pPr marL="171450" indent="-171450">
              <a:buFont typeface="Wingdings" panose="05000000000000000000" pitchFamily="2" charset="2"/>
              <a:buChar char="q"/>
            </a:pPr>
            <a:r>
              <a:rPr lang="en-US" sz="1200" dirty="0">
                <a:latin typeface="+mj-lt"/>
              </a:rPr>
              <a:t>What’s the average 4 year  undergraduate cost of a private institution?</a:t>
            </a: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6" name="TextBox 5">
            <a:extLst>
              <a:ext uri="{FF2B5EF4-FFF2-40B4-BE49-F238E27FC236}">
                <a16:creationId xmlns:a16="http://schemas.microsoft.com/office/drawing/2014/main" id="{AB2F570A-98A0-6D17-1729-A90A51EA7DAB}"/>
              </a:ext>
            </a:extLst>
          </p:cNvPr>
          <p:cNvSpPr txBox="1"/>
          <p:nvPr/>
        </p:nvSpPr>
        <p:spPr>
          <a:xfrm>
            <a:off x="164670" y="5300617"/>
            <a:ext cx="4224450" cy="923330"/>
          </a:xfrm>
          <a:prstGeom prst="rect">
            <a:avLst/>
          </a:prstGeom>
          <a:noFill/>
        </p:spPr>
        <p:txBody>
          <a:bodyPr wrap="square" rtlCol="0">
            <a:spAutoFit/>
          </a:bodyPr>
          <a:lstStyle/>
          <a:p>
            <a:r>
              <a:rPr lang="en-US" dirty="0"/>
              <a:t>*** is there a way to shorten the name in any way to make this look better. </a:t>
            </a:r>
          </a:p>
        </p:txBody>
      </p:sp>
      <p:pic>
        <p:nvPicPr>
          <p:cNvPr id="4" name="Picture 3" descr="Chart, scatter chart">
            <a:extLst>
              <a:ext uri="{FF2B5EF4-FFF2-40B4-BE49-F238E27FC236}">
                <a16:creationId xmlns:a16="http://schemas.microsoft.com/office/drawing/2014/main" id="{C178C66D-9F39-040D-25DC-9B5DFCB79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385" y="350131"/>
            <a:ext cx="6137615" cy="6157738"/>
          </a:xfrm>
          <a:prstGeom prst="rect">
            <a:avLst/>
          </a:prstGeom>
        </p:spPr>
      </p:pic>
    </p:spTree>
    <p:extLst>
      <p:ext uri="{BB962C8B-B14F-4D97-AF65-F5344CB8AC3E}">
        <p14:creationId xmlns:p14="http://schemas.microsoft.com/office/powerpoint/2010/main" val="1475470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5" name="TextBox 4">
            <a:extLst>
              <a:ext uri="{FF2B5EF4-FFF2-40B4-BE49-F238E27FC236}">
                <a16:creationId xmlns:a16="http://schemas.microsoft.com/office/drawing/2014/main" id="{4A86C357-9C5F-4A20-FAD6-A0D74D88289C}"/>
              </a:ext>
            </a:extLst>
          </p:cNvPr>
          <p:cNvSpPr txBox="1"/>
          <p:nvPr/>
        </p:nvSpPr>
        <p:spPr>
          <a:xfrm>
            <a:off x="132080" y="5415280"/>
            <a:ext cx="2753360" cy="369332"/>
          </a:xfrm>
          <a:prstGeom prst="rect">
            <a:avLst/>
          </a:prstGeom>
          <a:noFill/>
        </p:spPr>
        <p:txBody>
          <a:bodyPr wrap="square" rtlCol="0">
            <a:spAutoFit/>
          </a:bodyPr>
          <a:lstStyle/>
          <a:p>
            <a:r>
              <a:rPr lang="en-US" dirty="0"/>
              <a:t>Needs to be redone. </a:t>
            </a:r>
          </a:p>
        </p:txBody>
      </p:sp>
      <p:pic>
        <p:nvPicPr>
          <p:cNvPr id="6" name="Picture 5">
            <a:extLst>
              <a:ext uri="{FF2B5EF4-FFF2-40B4-BE49-F238E27FC236}">
                <a16:creationId xmlns:a16="http://schemas.microsoft.com/office/drawing/2014/main" id="{E93482C9-C82D-F36A-E1CB-58FA8A2A58CA}"/>
              </a:ext>
            </a:extLst>
          </p:cNvPr>
          <p:cNvPicPr>
            <a:picLocks noChangeAspect="1"/>
          </p:cNvPicPr>
          <p:nvPr/>
        </p:nvPicPr>
        <p:blipFill>
          <a:blip r:embed="rId2"/>
          <a:stretch>
            <a:fillRect/>
          </a:stretch>
        </p:blipFill>
        <p:spPr>
          <a:xfrm>
            <a:off x="3758026" y="525374"/>
            <a:ext cx="7403618" cy="5807252"/>
          </a:xfrm>
          <a:prstGeom prst="rect">
            <a:avLst/>
          </a:prstGeom>
        </p:spPr>
      </p:pic>
    </p:spTree>
    <p:extLst>
      <p:ext uri="{BB962C8B-B14F-4D97-AF65-F5344CB8AC3E}">
        <p14:creationId xmlns:p14="http://schemas.microsoft.com/office/powerpoint/2010/main" val="4074262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5" name="TextBox 4">
            <a:extLst>
              <a:ext uri="{FF2B5EF4-FFF2-40B4-BE49-F238E27FC236}">
                <a16:creationId xmlns:a16="http://schemas.microsoft.com/office/drawing/2014/main" id="{4A86C357-9C5F-4A20-FAD6-A0D74D88289C}"/>
              </a:ext>
            </a:extLst>
          </p:cNvPr>
          <p:cNvSpPr txBox="1"/>
          <p:nvPr/>
        </p:nvSpPr>
        <p:spPr>
          <a:xfrm>
            <a:off x="132080" y="5415280"/>
            <a:ext cx="2753360" cy="369332"/>
          </a:xfrm>
          <a:prstGeom prst="rect">
            <a:avLst/>
          </a:prstGeom>
          <a:noFill/>
        </p:spPr>
        <p:txBody>
          <a:bodyPr wrap="square" rtlCol="0">
            <a:spAutoFit/>
          </a:bodyPr>
          <a:lstStyle/>
          <a:p>
            <a:r>
              <a:rPr lang="en-US" dirty="0"/>
              <a:t>Needs to be redone. </a:t>
            </a:r>
          </a:p>
        </p:txBody>
      </p:sp>
      <p:pic>
        <p:nvPicPr>
          <p:cNvPr id="4" name="Picture 3">
            <a:extLst>
              <a:ext uri="{FF2B5EF4-FFF2-40B4-BE49-F238E27FC236}">
                <a16:creationId xmlns:a16="http://schemas.microsoft.com/office/drawing/2014/main" id="{967E968D-A52E-54FB-CDF8-C99A27204789}"/>
              </a:ext>
            </a:extLst>
          </p:cNvPr>
          <p:cNvPicPr>
            <a:picLocks noChangeAspect="1"/>
          </p:cNvPicPr>
          <p:nvPr/>
        </p:nvPicPr>
        <p:blipFill>
          <a:blip r:embed="rId2"/>
          <a:stretch>
            <a:fillRect/>
          </a:stretch>
        </p:blipFill>
        <p:spPr>
          <a:xfrm>
            <a:off x="4522304" y="872103"/>
            <a:ext cx="7225748" cy="5653306"/>
          </a:xfrm>
          <a:prstGeom prst="rect">
            <a:avLst/>
          </a:prstGeom>
        </p:spPr>
      </p:pic>
    </p:spTree>
    <p:extLst>
      <p:ext uri="{BB962C8B-B14F-4D97-AF65-F5344CB8AC3E}">
        <p14:creationId xmlns:p14="http://schemas.microsoft.com/office/powerpoint/2010/main" val="3509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marL="171450" indent="-171450">
              <a:buFont typeface="Courier New" panose="02070309020205020404" pitchFamily="49" charset="0"/>
              <a:buChar char="o"/>
            </a:pPr>
            <a:endParaRPr lang="en-US" sz="1200" dirty="0">
              <a:latin typeface="+mj-lt"/>
            </a:endParaRPr>
          </a:p>
          <a:p>
            <a:pPr marL="171450" indent="-171450">
              <a:buFontTx/>
              <a:buChar char="-"/>
            </a:pPr>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
        <p:nvSpPr>
          <p:cNvPr id="8" name="TextBox 7">
            <a:extLst>
              <a:ext uri="{FF2B5EF4-FFF2-40B4-BE49-F238E27FC236}">
                <a16:creationId xmlns:a16="http://schemas.microsoft.com/office/drawing/2014/main" id="{5CDFFE53-5071-E09B-5C6B-B4A67C0F151E}"/>
              </a:ext>
            </a:extLst>
          </p:cNvPr>
          <p:cNvSpPr txBox="1"/>
          <p:nvPr/>
        </p:nvSpPr>
        <p:spPr>
          <a:xfrm>
            <a:off x="4612640" y="1280160"/>
            <a:ext cx="7418904"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ui-monospace"/>
              </a:rPr>
              <a:t>Average Cost for a 4 year Public Education based on Tuition 2021 -- Chart completed </a:t>
            </a:r>
            <a:endParaRPr kumimoji="0" lang="en-US" altLang="en-US" sz="1200" b="0" i="0" u="none" strike="noStrike" cap="none" normalizeH="0" baseline="0" dirty="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Cost for a 2 year Public Education based on Tuition 2021 -- Chart completed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State Cost comparison of 2 and 4 year Public -- Chart completed Can we add the dollar to the top of the chart bars if they are not there.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Avg cost of Private on a 4 year education based on tuition 2021 -- Chart completed Data not available for Private 2 year tuition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State Cost comparison of private and public education. for 2021 -- chart completed.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latin typeface="-apple-system"/>
              </a:rPr>
              <a:t>------------NEMA Suggestions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2021 – 2022 --- included in Anthony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increase during a five year period (is it rising by how much %) NEED -- Nema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2020 and 2021 NEED -- Nema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increase during a five year period (If interested to go in out-of-state at ranked public schools:) NEED -- Robert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2020 and 2021 NEED – Robert  ** still would like to get but will need help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Looking for type of school (private / public-in-state/ public-out-state) Do they off all the same benefit?? Extra credit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Did COVID-19 has an effect on the fees (can we ask if we can the affect covid by looking to see if the average before 2021 was inline with the standard increase from year to year prior to 2019 ) Extra Credit Above or below trending 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CHARTS NEEDED:</a:t>
            </a:r>
            <a:br>
              <a:rPr kumimoji="0" lang="en-US" altLang="en-US" sz="1200" b="0" i="0" u="none" strike="noStrike" cap="none" normalizeH="0" baseline="0" dirty="0">
                <a:ln>
                  <a:noFill/>
                </a:ln>
                <a:solidFill>
                  <a:srgbClr val="1F2328"/>
                </a:solidFill>
                <a:effectLst/>
                <a:latin typeface="-apple-system"/>
              </a:rPr>
            </a:br>
            <a:r>
              <a:rPr kumimoji="0" lang="en-US" altLang="en-US" sz="1200" b="0" i="0" u="none" strike="noStrike" cap="none" normalizeH="0" baseline="0" dirty="0">
                <a:ln>
                  <a:noFill/>
                </a:ln>
                <a:solidFill>
                  <a:srgbClr val="1F2328"/>
                </a:solidFill>
                <a:effectLst/>
                <a:latin typeface="-apple-system"/>
              </a:rPr>
              <a:t>heat map for cost per state. API ANTHONY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latin typeface="-apple-system"/>
              </a:rPr>
              <a:t>ORIGINAL Top 5 best schools for funding (most expensive) /year</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best schools for funding (most expensive) by state /year -- Deb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lowest schools for funding (least expensive)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lowest schools for funding (least expensive) by state/year Looking for schools by state within specific ranges (small, med, large)</a:t>
            </a:r>
          </a:p>
          <a:p>
            <a:endParaRPr lang="en-US" sz="1200" dirty="0"/>
          </a:p>
        </p:txBody>
      </p:sp>
    </p:spTree>
    <p:extLst>
      <p:ext uri="{BB962C8B-B14F-4D97-AF65-F5344CB8AC3E}">
        <p14:creationId xmlns:p14="http://schemas.microsoft.com/office/powerpoint/2010/main" val="36852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2495368" y="532564"/>
            <a:ext cx="7260336" cy="747596"/>
          </a:xfrm>
        </p:spPr>
        <p:txBody>
          <a:bodyPr vert="horz" lIns="91440" tIns="45720" rIns="91440" bIns="45720" rtlCol="0" anchor="ctr">
            <a:noAutofit/>
          </a:bodyPr>
          <a:lstStyle/>
          <a:p>
            <a:pPr algn="ctr"/>
            <a:r>
              <a:rPr lang="en-US" sz="2000" b="1" i="1" dirty="0"/>
              <a:t>All Plots present: </a:t>
            </a:r>
            <a:br>
              <a:rPr lang="en-US" sz="2000" b="1" i="1" dirty="0"/>
            </a:br>
            <a:r>
              <a:rPr lang="en-US" sz="2000" b="1" i="1" dirty="0"/>
              <a:t>****** Not part of Presentation ********</a:t>
            </a:r>
            <a:endParaRPr lang="en-US" sz="2000"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90430" y="1508823"/>
            <a:ext cx="7393730" cy="5349177"/>
          </a:xfrm>
          <a:prstGeom prst="rect">
            <a:avLst/>
          </a:prstGeom>
        </p:spPr>
        <p:txBody>
          <a:bodyPr vert="horz" lIns="91440" tIns="45720" rIns="91440" bIns="45720" rtlCol="0">
            <a:normAutofit fontScale="25000" lnSpcReduction="20000"/>
          </a:bodyPr>
          <a:lstStyle/>
          <a:p>
            <a:pPr marL="171450" indent="-228600" defTabSz="914400">
              <a:lnSpc>
                <a:spcPct val="110000"/>
              </a:lnSpc>
              <a:spcAft>
                <a:spcPts val="600"/>
              </a:spcAft>
              <a:buSzPct val="125000"/>
              <a:buFont typeface="Arial" panose="020B0604020202020204" pitchFamily="34" charset="0"/>
              <a:buChar char="•"/>
            </a:pPr>
            <a:r>
              <a:rPr lang="en-US" sz="4000" dirty="0"/>
              <a:t>2019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2 and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Private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Private and Public Education</a:t>
            </a:r>
          </a:p>
          <a:p>
            <a:pPr marL="171450" indent="-228600" defTabSz="914400">
              <a:lnSpc>
                <a:spcPct val="110000"/>
              </a:lnSpc>
              <a:spcAft>
                <a:spcPts val="600"/>
              </a:spcAft>
              <a:buSzPct val="125000"/>
              <a:buFont typeface="Arial" panose="020B0604020202020204" pitchFamily="34" charset="0"/>
              <a:buChar char="•"/>
            </a:pPr>
            <a:r>
              <a:rPr lang="en-US" sz="4000" dirty="0"/>
              <a:t>Undergraduate average cost per type of institution</a:t>
            </a:r>
          </a:p>
          <a:p>
            <a:pPr marL="171450" indent="-228600" defTabSz="914400">
              <a:lnSpc>
                <a:spcPct val="110000"/>
              </a:lnSpc>
              <a:spcAft>
                <a:spcPts val="600"/>
              </a:spcAft>
              <a:buSzPct val="125000"/>
              <a:buFont typeface="Arial" panose="020B0604020202020204" pitchFamily="34" charset="0"/>
              <a:buChar char="•"/>
            </a:pPr>
            <a:r>
              <a:rPr lang="en-US" sz="4000" dirty="0"/>
              <a:t>Average Cost by year trend</a:t>
            </a:r>
          </a:p>
          <a:p>
            <a:pPr marL="171450" indent="-228600" defTabSz="914400">
              <a:lnSpc>
                <a:spcPct val="110000"/>
              </a:lnSpc>
              <a:spcAft>
                <a:spcPts val="600"/>
              </a:spcAft>
              <a:buSzPct val="125000"/>
              <a:buFont typeface="Arial" panose="020B0604020202020204" pitchFamily="34" charset="0"/>
              <a:buChar char="•"/>
            </a:pPr>
            <a:r>
              <a:rPr lang="en-US" sz="4000" dirty="0"/>
              <a:t>Tuition By School Type</a:t>
            </a:r>
          </a:p>
          <a:p>
            <a:pPr marL="171450" indent="-228600" defTabSz="914400">
              <a:lnSpc>
                <a:spcPct val="110000"/>
              </a:lnSpc>
              <a:spcAft>
                <a:spcPts val="600"/>
              </a:spcAft>
              <a:buSzPct val="125000"/>
              <a:buFont typeface="Arial" panose="020B0604020202020204" pitchFamily="34" charset="0"/>
              <a:buChar char="•"/>
            </a:pPr>
            <a:r>
              <a:rPr lang="en-US" sz="4000" dirty="0"/>
              <a:t>Tuition By State</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Sector</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Type</a:t>
            </a:r>
          </a:p>
          <a:p>
            <a:pPr marL="171450" indent="-228600" defTabSz="914400">
              <a:lnSpc>
                <a:spcPct val="110000"/>
              </a:lnSpc>
              <a:spcAft>
                <a:spcPts val="600"/>
              </a:spcAft>
              <a:buSzPct val="125000"/>
              <a:buFont typeface="Arial" panose="020B0604020202020204" pitchFamily="34" charset="0"/>
              <a:buChar char="•"/>
            </a:pPr>
            <a:r>
              <a:rPr lang="en-US" sz="4000" dirty="0"/>
              <a:t>5 Year Tuition Avg By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All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Private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In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Out of State</a:t>
            </a:r>
          </a:p>
          <a:p>
            <a:pPr marL="171450" indent="-228600" defTabSz="914400">
              <a:lnSpc>
                <a:spcPct val="110000"/>
              </a:lnSpc>
              <a:spcAft>
                <a:spcPts val="600"/>
              </a:spcAft>
              <a:buSzPct val="125000"/>
              <a:buFont typeface="Arial" panose="020B0604020202020204" pitchFamily="34" charset="0"/>
              <a:buChar char="•"/>
            </a:pPr>
            <a:endParaRPr lang="en-US" sz="4000" dirty="0"/>
          </a:p>
          <a:p>
            <a:pPr indent="-228600" defTabSz="914400">
              <a:lnSpc>
                <a:spcPct val="110000"/>
              </a:lnSpc>
              <a:spcAft>
                <a:spcPts val="600"/>
              </a:spcAft>
              <a:buSzPct val="125000"/>
              <a:buFont typeface="Arial" panose="020B0604020202020204" pitchFamily="34" charset="0"/>
              <a:buChar char="•"/>
            </a:pPr>
            <a:r>
              <a:rPr lang="en-US" sz="4000" b="1" i="1" dirty="0"/>
              <a:t>Display the ff.:</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(Public 4-Year)</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(Private 4-Year)</a:t>
            </a:r>
            <a:endParaRPr lang="en-US" sz="4000" b="0" dirty="0">
              <a:effectLs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358065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731196" y="0"/>
            <a:ext cx="10515600" cy="1325563"/>
          </a:xfrm>
        </p:spPr>
        <p:txBody>
          <a:bodyPr>
            <a:normAutofit/>
          </a:bodyPr>
          <a:lstStyle/>
          <a:p>
            <a:r>
              <a:rPr lang="en-US" sz="2400" b="0" dirty="0">
                <a:effectLst/>
                <a:latin typeface="Consolas" panose="020B0609020204030204" pitchFamily="49" charset="0"/>
              </a:rPr>
              <a:t>2019 Average Fees/Tuition Cost of a 4 Year Public Education</a:t>
            </a:r>
          </a:p>
        </p:txBody>
      </p:sp>
      <p:pic>
        <p:nvPicPr>
          <p:cNvPr id="5" name="Picture 4">
            <a:extLst>
              <a:ext uri="{FF2B5EF4-FFF2-40B4-BE49-F238E27FC236}">
                <a16:creationId xmlns:a16="http://schemas.microsoft.com/office/drawing/2014/main" id="{7C5AFAEA-F237-8316-CF60-6459D7B853A9}"/>
              </a:ext>
            </a:extLst>
          </p:cNvPr>
          <p:cNvPicPr>
            <a:picLocks noChangeAspect="1"/>
          </p:cNvPicPr>
          <p:nvPr/>
        </p:nvPicPr>
        <p:blipFill>
          <a:blip r:embed="rId2"/>
          <a:stretch>
            <a:fillRect/>
          </a:stretch>
        </p:blipFill>
        <p:spPr>
          <a:xfrm>
            <a:off x="2353889" y="901465"/>
            <a:ext cx="9707048" cy="3929979"/>
          </a:xfrm>
          <a:prstGeom prst="rect">
            <a:avLst/>
          </a:prstGeom>
        </p:spPr>
      </p:pic>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27,531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221.74% </a:t>
            </a:r>
            <a:r>
              <a:rPr lang="en-US" sz="1400" b="0" i="0" dirty="0">
                <a:solidFill>
                  <a:srgbClr val="1D1C1D"/>
                </a:solidFill>
                <a:effectLst/>
                <a:latin typeface="Slack-Lato"/>
              </a:rPr>
              <a:t>increase cost from the lowest to the highest in tuition in an out-of-state of a 4 year public education in 2019.</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8001000" y="4831444"/>
            <a:ext cx="4059937" cy="2031325"/>
          </a:xfrm>
          <a:prstGeom prst="rect">
            <a:avLst/>
          </a:prstGeom>
          <a:noFill/>
        </p:spPr>
        <p:txBody>
          <a:bodyPr wrap="square" rtlCol="0">
            <a:spAutoFit/>
          </a:bodyPr>
          <a:lstStyle/>
          <a:p>
            <a:r>
              <a:rPr lang="en-US" b="1" i="0" dirty="0">
                <a:solidFill>
                  <a:srgbClr val="1D1C1D"/>
                </a:solidFill>
                <a:effectLst/>
                <a:latin typeface="Slack-Lato"/>
              </a:rPr>
              <a:t>Five most expensive states for a 4 year public education (2019)</a:t>
            </a:r>
            <a:br>
              <a:rPr lang="en-US" dirty="0"/>
            </a:br>
            <a:r>
              <a:rPr lang="en-US" b="0" i="0" dirty="0">
                <a:solidFill>
                  <a:srgbClr val="1D1C1D"/>
                </a:solidFill>
                <a:effectLst/>
                <a:latin typeface="Slack-Lato"/>
              </a:rPr>
              <a:t>1.Vermont ($39,947)</a:t>
            </a:r>
            <a:br>
              <a:rPr lang="en-US" dirty="0"/>
            </a:br>
            <a:r>
              <a:rPr lang="en-US" b="0" i="0" dirty="0">
                <a:solidFill>
                  <a:srgbClr val="1D1C1D"/>
                </a:solidFill>
                <a:effectLst/>
                <a:latin typeface="Slack-Lato"/>
              </a:rPr>
              <a:t>2.Michigan ($35,844)</a:t>
            </a:r>
            <a:br>
              <a:rPr lang="en-US" dirty="0"/>
            </a:br>
            <a:r>
              <a:rPr lang="en-US" b="0" i="0" dirty="0">
                <a:solidFill>
                  <a:srgbClr val="1D1C1D"/>
                </a:solidFill>
                <a:effectLst/>
                <a:latin typeface="Slack-Lato"/>
              </a:rPr>
              <a:t>3.Virginia ($ 34,8900)</a:t>
            </a:r>
            <a:br>
              <a:rPr lang="en-US" dirty="0"/>
            </a:br>
            <a:r>
              <a:rPr lang="en-US" b="0" i="0" dirty="0">
                <a:solidFill>
                  <a:srgbClr val="1D1C1D"/>
                </a:solidFill>
                <a:effectLst/>
                <a:latin typeface="Slack-Lato"/>
              </a:rPr>
              <a:t>4.Connecticut($33,709)</a:t>
            </a:r>
            <a:br>
              <a:rPr lang="en-US" dirty="0"/>
            </a:br>
            <a:r>
              <a:rPr lang="en-US" b="0" i="0" dirty="0">
                <a:solidFill>
                  <a:srgbClr val="1D1C1D"/>
                </a:solidFill>
                <a:effectLst/>
                <a:latin typeface="Slack-Lato"/>
              </a:rPr>
              <a:t>South Carolina ($32174)</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24528" y="4831444"/>
            <a:ext cx="3776472" cy="2026556"/>
          </a:xfrm>
          <a:prstGeom prst="rect">
            <a:avLst/>
          </a:prstGeom>
          <a:noFill/>
        </p:spPr>
        <p:txBody>
          <a:bodyPr wrap="square" rtlCol="0">
            <a:spAutoFit/>
          </a:bodyPr>
          <a:lstStyle/>
          <a:p>
            <a:r>
              <a:rPr lang="en-US" b="1" i="0" dirty="0">
                <a:solidFill>
                  <a:srgbClr val="1D1C1D"/>
                </a:solidFill>
                <a:effectLst/>
                <a:latin typeface="Slack-Lato"/>
              </a:rPr>
              <a:t>Five cheapest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(2019)</a:t>
            </a:r>
            <a:br>
              <a:rPr lang="en-US" dirty="0"/>
            </a:br>
            <a:r>
              <a:rPr lang="en-US" b="0" i="0" dirty="0">
                <a:solidFill>
                  <a:srgbClr val="1D1C1D"/>
                </a:solidFill>
                <a:effectLst/>
                <a:latin typeface="Slack-Lato"/>
              </a:rPr>
              <a:t>1.District of Columbia ($12,416)</a:t>
            </a:r>
            <a:br>
              <a:rPr lang="en-US" dirty="0"/>
            </a:br>
            <a:r>
              <a:rPr lang="en-US" b="0" i="0" dirty="0">
                <a:solidFill>
                  <a:srgbClr val="1D1C1D"/>
                </a:solidFill>
                <a:effectLst/>
                <a:latin typeface="Slack-Lato"/>
              </a:rPr>
              <a:t>2.South Dakota ($12,465)</a:t>
            </a:r>
            <a:br>
              <a:rPr lang="en-US" dirty="0"/>
            </a:br>
            <a:r>
              <a:rPr lang="en-US" b="0" i="0" dirty="0">
                <a:solidFill>
                  <a:srgbClr val="1D1C1D"/>
                </a:solidFill>
                <a:effectLst/>
                <a:latin typeface="Slack-Lato"/>
              </a:rPr>
              <a:t>3.Wyoming ($14,268)</a:t>
            </a:r>
            <a:br>
              <a:rPr lang="en-US" dirty="0"/>
            </a:br>
            <a:r>
              <a:rPr lang="en-US" b="0" i="0" dirty="0">
                <a:solidFill>
                  <a:srgbClr val="1D1C1D"/>
                </a:solidFill>
                <a:effectLst/>
                <a:latin typeface="Slack-Lato"/>
              </a:rPr>
              <a:t>4.North Dakota ($15,565)</a:t>
            </a:r>
            <a:br>
              <a:rPr lang="en-US" dirty="0"/>
            </a:br>
            <a:r>
              <a:rPr lang="en-US" b="0" i="0" dirty="0">
                <a:solidFill>
                  <a:srgbClr val="1D1C1D"/>
                </a:solidFill>
                <a:effectLst/>
                <a:latin typeface="Slack-Lato"/>
              </a:rPr>
              <a:t>5.New Mexico ($18,350)</a:t>
            </a:r>
            <a:endParaRPr lang="en-US" dirty="0"/>
          </a:p>
        </p:txBody>
      </p:sp>
    </p:spTree>
    <p:extLst>
      <p:ext uri="{BB962C8B-B14F-4D97-AF65-F5344CB8AC3E}">
        <p14:creationId xmlns:p14="http://schemas.microsoft.com/office/powerpoint/2010/main" val="252433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044952" y="727269"/>
            <a:ext cx="9006840" cy="3879666"/>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323088" y="4707519"/>
            <a:ext cx="2721864" cy="1815882"/>
          </a:xfrm>
          <a:prstGeom prst="rect">
            <a:avLst/>
          </a:prstGeom>
          <a:noFill/>
        </p:spPr>
        <p:txBody>
          <a:bodyPr wrap="square" rtlCol="0">
            <a:spAutoFit/>
          </a:bodyPr>
          <a:lstStyle/>
          <a:p>
            <a:r>
              <a:rPr lang="en-US" sz="1400" b="1" dirty="0"/>
              <a:t>Analysis</a:t>
            </a:r>
            <a:r>
              <a:rPr lang="en-US" sz="1400" dirty="0"/>
              <a:t>:</a:t>
            </a:r>
          </a:p>
          <a:p>
            <a:r>
              <a:rPr lang="en-US" sz="1400" b="0" i="0" dirty="0">
                <a:solidFill>
                  <a:srgbClr val="1D1C1D"/>
                </a:solidFill>
                <a:effectLst/>
                <a:latin typeface="Slack-Lato"/>
              </a:rPr>
              <a:t>There’s a difference of $</a:t>
            </a:r>
            <a:r>
              <a:rPr lang="en-US" sz="1400" b="1" i="0" dirty="0">
                <a:solidFill>
                  <a:srgbClr val="1D1C1D"/>
                </a:solidFill>
                <a:effectLst/>
                <a:latin typeface="Slack-Lato"/>
              </a:rPr>
              <a:t>29,039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state of a 4 year public education in 2021.</a:t>
            </a:r>
            <a:endParaRPr lang="en-US" sz="1400" dirty="0"/>
          </a:p>
        </p:txBody>
      </p:sp>
      <p:sp>
        <p:nvSpPr>
          <p:cNvPr id="3" name="TextBox 2">
            <a:extLst>
              <a:ext uri="{FF2B5EF4-FFF2-40B4-BE49-F238E27FC236}">
                <a16:creationId xmlns:a16="http://schemas.microsoft.com/office/drawing/2014/main" id="{53FBD408-92BF-5AFF-D3A0-CEB2139ACC54}"/>
              </a:ext>
            </a:extLst>
          </p:cNvPr>
          <p:cNvSpPr txBox="1"/>
          <p:nvPr/>
        </p:nvSpPr>
        <p:spPr>
          <a:xfrm>
            <a:off x="7763256" y="4765765"/>
            <a:ext cx="4005072" cy="2031325"/>
          </a:xfrm>
          <a:prstGeom prst="rect">
            <a:avLst/>
          </a:prstGeom>
          <a:noFill/>
        </p:spPr>
        <p:txBody>
          <a:bodyPr wrap="square" rtlCol="0">
            <a:spAutoFit/>
          </a:bodyPr>
          <a:lstStyle/>
          <a:p>
            <a:r>
              <a:rPr lang="en-US" b="1" i="0" dirty="0">
                <a:solidFill>
                  <a:srgbClr val="1D1C1D"/>
                </a:solidFill>
                <a:effectLst/>
                <a:latin typeface="Slack-Lato"/>
              </a:rPr>
              <a:t>Five most expensive states for a 4 year public education</a:t>
            </a:r>
            <a:br>
              <a:rPr lang="en-US" dirty="0"/>
            </a:br>
            <a:r>
              <a:rPr lang="en-US" b="0" i="0" dirty="0">
                <a:solidFill>
                  <a:srgbClr val="1D1C1D"/>
                </a:solidFill>
                <a:effectLst/>
                <a:latin typeface="Slack-Lato"/>
              </a:rPr>
              <a:t>1.Vermont ($41,963)</a:t>
            </a:r>
            <a:br>
              <a:rPr lang="en-US" dirty="0"/>
            </a:br>
            <a:r>
              <a:rPr lang="en-US" b="0" i="0" dirty="0">
                <a:solidFill>
                  <a:srgbClr val="1D1C1D"/>
                </a:solidFill>
                <a:effectLst/>
                <a:latin typeface="Slack-Lato"/>
              </a:rPr>
              <a:t>2.Michigan ($39,427)</a:t>
            </a:r>
            <a:br>
              <a:rPr lang="en-US" dirty="0"/>
            </a:br>
            <a:r>
              <a:rPr lang="en-US" b="0" i="0" dirty="0">
                <a:solidFill>
                  <a:srgbClr val="1D1C1D"/>
                </a:solidFill>
                <a:effectLst/>
                <a:latin typeface="Slack-Lato"/>
              </a:rPr>
              <a:t>3.Connecticut($36,881)</a:t>
            </a:r>
            <a:br>
              <a:rPr lang="en-US" dirty="0"/>
            </a:br>
            <a:r>
              <a:rPr lang="en-US" b="0" i="0" dirty="0">
                <a:solidFill>
                  <a:srgbClr val="1D1C1D"/>
                </a:solidFill>
                <a:effectLst/>
                <a:latin typeface="Slack-Lato"/>
              </a:rPr>
              <a:t>4.Virginia ($36,193)</a:t>
            </a:r>
            <a:br>
              <a:rPr lang="en-US" dirty="0"/>
            </a:br>
            <a:r>
              <a:rPr lang="en-US" b="0" i="0" dirty="0">
                <a:solidFill>
                  <a:srgbClr val="1D1C1D"/>
                </a:solidFill>
                <a:effectLst/>
                <a:latin typeface="Slack-Lato"/>
              </a:rPr>
              <a:t>California ($34,398)</a:t>
            </a:r>
            <a:endParaRPr lang="en-US" dirty="0"/>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2112264"/>
          </a:xfrm>
          <a:prstGeom prst="rect">
            <a:avLst/>
          </a:prstGeom>
          <a:noFill/>
        </p:spPr>
        <p:txBody>
          <a:bodyPr wrap="square" rtlCol="0">
            <a:spAutoFit/>
          </a:bodyPr>
          <a:lstStyle/>
          <a:p>
            <a:r>
              <a:rPr lang="en-US" b="1" i="0" dirty="0">
                <a:solidFill>
                  <a:srgbClr val="1D1C1D"/>
                </a:solidFill>
                <a:effectLst/>
                <a:latin typeface="Slack-Lato"/>
              </a:rPr>
              <a:t>Five most cheapest states for a 4 year public education</a:t>
            </a:r>
            <a:br>
              <a:rPr lang="en-US" dirty="0"/>
            </a:br>
            <a:r>
              <a:rPr lang="en-US" b="0" i="0" dirty="0">
                <a:solidFill>
                  <a:srgbClr val="1D1C1D"/>
                </a:solidFill>
                <a:effectLst/>
                <a:latin typeface="Slack-Lato"/>
              </a:rPr>
              <a:t>1.South Dakota ($12,924)</a:t>
            </a:r>
            <a:br>
              <a:rPr lang="en-US" dirty="0"/>
            </a:br>
            <a:r>
              <a:rPr lang="en-US" b="0" i="0" dirty="0">
                <a:solidFill>
                  <a:srgbClr val="1D1C1D"/>
                </a:solidFill>
                <a:effectLst/>
                <a:latin typeface="Slack-Lato"/>
              </a:rPr>
              <a:t>2.District of Columbia ($14,540)</a:t>
            </a:r>
            <a:br>
              <a:rPr lang="en-US" dirty="0"/>
            </a:br>
            <a:r>
              <a:rPr lang="en-US" b="0" i="0" dirty="0">
                <a:solidFill>
                  <a:srgbClr val="1D1C1D"/>
                </a:solidFill>
                <a:effectLst/>
                <a:latin typeface="Slack-Lato"/>
              </a:rPr>
              <a:t>3.Wyoming ($14,803)</a:t>
            </a:r>
            <a:br>
              <a:rPr lang="en-US" dirty="0"/>
            </a:br>
            <a:r>
              <a:rPr lang="en-US" b="0" i="0" dirty="0">
                <a:solidFill>
                  <a:srgbClr val="1D1C1D"/>
                </a:solidFill>
                <a:effectLst/>
                <a:latin typeface="Slack-Lato"/>
              </a:rPr>
              <a:t>4.Florida ($18,514)</a:t>
            </a:r>
            <a:br>
              <a:rPr lang="en-US" dirty="0"/>
            </a:br>
            <a:r>
              <a:rPr lang="en-US" b="0" i="0" dirty="0">
                <a:solidFill>
                  <a:srgbClr val="1D1C1D"/>
                </a:solidFill>
                <a:effectLst/>
                <a:latin typeface="Slack-Lato"/>
              </a:rPr>
              <a:t>5.North Dakota ($19,021)</a:t>
            </a:r>
            <a:endParaRPr lang="en-US" dirty="0"/>
          </a:p>
        </p:txBody>
      </p:sp>
    </p:spTree>
    <p:extLst>
      <p:ext uri="{BB962C8B-B14F-4D97-AF65-F5344CB8AC3E}">
        <p14:creationId xmlns:p14="http://schemas.microsoft.com/office/powerpoint/2010/main" val="19386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4E8E7-BCAA-E530-6462-7C7C8332DD50}"/>
              </a:ext>
            </a:extLst>
          </p:cNvPr>
          <p:cNvPicPr>
            <a:picLocks noChangeAspect="1"/>
          </p:cNvPicPr>
          <p:nvPr/>
        </p:nvPicPr>
        <p:blipFill>
          <a:blip r:embed="rId2"/>
          <a:stretch>
            <a:fillRect/>
          </a:stretch>
        </p:blipFill>
        <p:spPr>
          <a:xfrm>
            <a:off x="4288536" y="350182"/>
            <a:ext cx="7712643" cy="2963982"/>
          </a:xfrm>
          <a:prstGeom prst="rect">
            <a:avLst/>
          </a:prstGeom>
        </p:spPr>
      </p:pic>
      <p:sp>
        <p:nvSpPr>
          <p:cNvPr id="2" name="TextBox 1">
            <a:extLst>
              <a:ext uri="{FF2B5EF4-FFF2-40B4-BE49-F238E27FC236}">
                <a16:creationId xmlns:a16="http://schemas.microsoft.com/office/drawing/2014/main" id="{D47637A9-E9DF-5631-8A32-93607E24A5C0}"/>
              </a:ext>
            </a:extLst>
          </p:cNvPr>
          <p:cNvSpPr txBox="1"/>
          <p:nvPr/>
        </p:nvSpPr>
        <p:spPr>
          <a:xfrm>
            <a:off x="93754" y="4753155"/>
            <a:ext cx="11032872" cy="369332"/>
          </a:xfrm>
          <a:prstGeom prst="rect">
            <a:avLst/>
          </a:prstGeom>
          <a:noFill/>
        </p:spPr>
        <p:txBody>
          <a:bodyPr wrap="square" rtlCol="0">
            <a:spAutoFit/>
          </a:bodyPr>
          <a:lstStyle/>
          <a:p>
            <a:r>
              <a:rPr lang="en-US" sz="1400" b="1" dirty="0"/>
              <a:t>Analysis</a:t>
            </a:r>
            <a:r>
              <a:rPr lang="en-US" dirty="0"/>
              <a:t>:</a:t>
            </a:r>
          </a:p>
        </p:txBody>
      </p:sp>
      <p:pic>
        <p:nvPicPr>
          <p:cNvPr id="4" name="Picture 3">
            <a:extLst>
              <a:ext uri="{FF2B5EF4-FFF2-40B4-BE49-F238E27FC236}">
                <a16:creationId xmlns:a16="http://schemas.microsoft.com/office/drawing/2014/main" id="{35B31B1A-6E95-43CD-7C54-7D38D5BCABDD}"/>
              </a:ext>
            </a:extLst>
          </p:cNvPr>
          <p:cNvPicPr>
            <a:picLocks noChangeAspect="1"/>
          </p:cNvPicPr>
          <p:nvPr/>
        </p:nvPicPr>
        <p:blipFill>
          <a:blip r:embed="rId3"/>
          <a:stretch>
            <a:fillRect/>
          </a:stretch>
        </p:blipFill>
        <p:spPr>
          <a:xfrm>
            <a:off x="356352" y="3429000"/>
            <a:ext cx="7614638" cy="2949605"/>
          </a:xfrm>
          <a:prstGeom prst="rect">
            <a:avLst/>
          </a:prstGeom>
        </p:spPr>
      </p:pic>
    </p:spTree>
    <p:extLst>
      <p:ext uri="{BB962C8B-B14F-4D97-AF65-F5344CB8AC3E}">
        <p14:creationId xmlns:p14="http://schemas.microsoft.com/office/powerpoint/2010/main" val="109946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267958" y="155662"/>
            <a:ext cx="11712902" cy="453710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11140" y="4692770"/>
            <a:ext cx="11032872" cy="307777"/>
          </a:xfrm>
          <a:prstGeom prst="rect">
            <a:avLst/>
          </a:prstGeom>
          <a:noFill/>
        </p:spPr>
        <p:txBody>
          <a:bodyPr wrap="square" rtlCol="0">
            <a:spAutoFit/>
          </a:bodyPr>
          <a:lstStyle/>
          <a:p>
            <a:r>
              <a:rPr lang="en-US" sz="1400" b="1" dirty="0"/>
              <a:t>Analysis</a:t>
            </a:r>
            <a:r>
              <a:rPr lang="en-US" sz="1400" dirty="0"/>
              <a:t>:</a:t>
            </a:r>
          </a:p>
        </p:txBody>
      </p:sp>
    </p:spTree>
    <p:extLst>
      <p:ext uri="{BB962C8B-B14F-4D97-AF65-F5344CB8AC3E}">
        <p14:creationId xmlns:p14="http://schemas.microsoft.com/office/powerpoint/2010/main" val="18545071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680</TotalTime>
  <Words>1375</Words>
  <Application>Microsoft Office PowerPoint</Application>
  <PresentationFormat>Widescreen</PresentationFormat>
  <Paragraphs>143</Paragraphs>
  <Slides>34</Slides>
  <Notes>3</Notes>
  <HiddenSlides>5</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7" baseType="lpstr">
      <vt:lpstr>-apple-system</vt:lpstr>
      <vt:lpstr>Arial</vt:lpstr>
      <vt:lpstr>Calibri</vt:lpstr>
      <vt:lpstr>Calibri Light</vt:lpstr>
      <vt:lpstr>Century Gothic</vt:lpstr>
      <vt:lpstr>Consolas</vt:lpstr>
      <vt:lpstr>Courier New</vt:lpstr>
      <vt:lpstr>Slack-Lato</vt:lpstr>
      <vt:lpstr>Times New Roman</vt:lpstr>
      <vt:lpstr>ui-monospace</vt:lpstr>
      <vt:lpstr>Wingdings</vt:lpstr>
      <vt:lpstr>Vapor Trail</vt:lpstr>
      <vt:lpstr>Packager Shell Object</vt:lpstr>
      <vt:lpstr>Average Cost of Undergraduate  Education in the USA </vt:lpstr>
      <vt:lpstr>Data Analysts:</vt:lpstr>
      <vt:lpstr>This research study will answer  the following questions:</vt:lpstr>
      <vt:lpstr>This research study will answer  the following questions:</vt:lpstr>
      <vt:lpstr>All Plots present:  ****** Not part of Presentation ********</vt:lpstr>
      <vt:lpstr>2019 Average Fees/Tuition Cost of a 4 Year Public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Robert Bellgraph</cp:lastModifiedBy>
  <cp:revision>7</cp:revision>
  <dcterms:created xsi:type="dcterms:W3CDTF">2023-04-07T00:23:41Z</dcterms:created>
  <dcterms:modified xsi:type="dcterms:W3CDTF">2023-04-08T05:05:39Z</dcterms:modified>
</cp:coreProperties>
</file>